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  <p:sldMasterId id="2147484400" r:id="rId2"/>
  </p:sldMasterIdLst>
  <p:notesMasterIdLst>
    <p:notesMasterId r:id="rId23"/>
  </p:notesMasterIdLst>
  <p:handoutMasterIdLst>
    <p:handoutMasterId r:id="rId24"/>
  </p:handoutMasterIdLst>
  <p:sldIdLst>
    <p:sldId id="395" r:id="rId3"/>
    <p:sldId id="397" r:id="rId4"/>
    <p:sldId id="399" r:id="rId5"/>
    <p:sldId id="422" r:id="rId6"/>
    <p:sldId id="400" r:id="rId7"/>
    <p:sldId id="402" r:id="rId8"/>
    <p:sldId id="404" r:id="rId9"/>
    <p:sldId id="423" r:id="rId10"/>
    <p:sldId id="406" r:id="rId11"/>
    <p:sldId id="408" r:id="rId12"/>
    <p:sldId id="426" r:id="rId13"/>
    <p:sldId id="427" r:id="rId14"/>
    <p:sldId id="407" r:id="rId15"/>
    <p:sldId id="442" r:id="rId16"/>
    <p:sldId id="409" r:id="rId17"/>
    <p:sldId id="410" r:id="rId18"/>
    <p:sldId id="443" r:id="rId19"/>
    <p:sldId id="411" r:id="rId20"/>
    <p:sldId id="413" r:id="rId21"/>
    <p:sldId id="441" r:id="rId22"/>
  </p:sldIdLst>
  <p:sldSz cx="12192000" cy="6858000"/>
  <p:notesSz cx="6797675" cy="9926638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orient="horz" pos="2160">
          <p15:clr>
            <a:srgbClr val="A4A3A4"/>
          </p15:clr>
        </p15:guide>
        <p15:guide id="6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A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74"/>
  </p:normalViewPr>
  <p:slideViewPr>
    <p:cSldViewPr snapToGrid="0" snapToObjects="1">
      <p:cViewPr varScale="1">
        <p:scale>
          <a:sx n="108" d="100"/>
          <a:sy n="108" d="100"/>
        </p:scale>
        <p:origin x="88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80C0594-2332-1A48-B2BE-17591429DF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26342A-616F-3243-B5F7-9102E4DEB9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3431D-1B21-DF45-8389-049DA19659FC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695026-EC58-C74C-B88C-66F8EB0A56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0C74F9-6D55-404B-B9FB-6E5DF4B065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71E57-4034-4E42-8439-D4A13652A9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20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раз слайда 7">
            <a:extLst>
              <a:ext uri="{FF2B5EF4-FFF2-40B4-BE49-F238E27FC236}">
                <a16:creationId xmlns:a16="http://schemas.microsoft.com/office/drawing/2014/main" id="{472FE59E-A322-1341-A90E-7BF87189E1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9" name="Верхний колонтитул 8">
            <a:extLst>
              <a:ext uri="{FF2B5EF4-FFF2-40B4-BE49-F238E27FC236}">
                <a16:creationId xmlns:a16="http://schemas.microsoft.com/office/drawing/2014/main" id="{20DAD8BB-EAC5-6748-A3A8-69015AB4F2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93532B49-0265-0D49-893F-99731FDB576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2" name="Заметки 11">
            <a:extLst>
              <a:ext uri="{FF2B5EF4-FFF2-40B4-BE49-F238E27FC236}">
                <a16:creationId xmlns:a16="http://schemas.microsoft.com/office/drawing/2014/main" id="{FEBC81FA-797E-0D4F-87F3-33948EEE49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" name="Дата 12">
            <a:extLst>
              <a:ext uri="{FF2B5EF4-FFF2-40B4-BE49-F238E27FC236}">
                <a16:creationId xmlns:a16="http://schemas.microsoft.com/office/drawing/2014/main" id="{637DCDAD-21AD-1045-9274-91F7CA0403E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D2414-008A-D449-9080-E5781CD1996F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F236F736-71D7-F148-BE36-6078EAAB4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FFEC1-2030-6E4C-970F-203298E07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164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23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23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88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54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01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95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49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79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3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77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98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12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52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38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70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70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790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5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C7B401-EF6B-4344-83FB-55E992CC2F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 userDrawn="1"/>
        </p:nvSpPr>
        <p:spPr>
          <a:xfrm>
            <a:off x="9339331" y="350322"/>
            <a:ext cx="106878" cy="106878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A11DA2-F0FA-E949-A8EB-58B6680B0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5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2FF590-091C-354F-9590-769BDC2596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F39FBD-0F3C-0842-80E2-5DFBEDABDA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3D1F228-BD13-6A4E-AE21-37BDE52A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53629"/>
            <a:ext cx="10515601" cy="1028700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en-US" b="1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0A715E-7CA6-9E47-8979-670432DC3D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714501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026777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339053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651329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1714501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026777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39053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8651329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14500" y="2389412"/>
            <a:ext cx="4187371" cy="1783443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202621" y="1400504"/>
            <a:ext cx="1786758" cy="178675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>
            <a:off x="2412239" y="-232760"/>
            <a:ext cx="7367521" cy="2360296"/>
          </a:xfrm>
          <a:custGeom>
            <a:avLst/>
            <a:gdLst>
              <a:gd name="connsiteX0" fmla="*/ 0 w 7367521"/>
              <a:gd name="connsiteY0" fmla="*/ 0 h 2360296"/>
              <a:gd name="connsiteX1" fmla="*/ 7367521 w 7367521"/>
              <a:gd name="connsiteY1" fmla="*/ 0 h 2360296"/>
              <a:gd name="connsiteX2" fmla="*/ 7254187 w 7367521"/>
              <a:gd name="connsiteY2" fmla="*/ 235268 h 2360296"/>
              <a:gd name="connsiteX3" fmla="*/ 3683760 w 7367521"/>
              <a:gd name="connsiteY3" fmla="*/ 2360296 h 2360296"/>
              <a:gd name="connsiteX4" fmla="*/ 113334 w 7367521"/>
              <a:gd name="connsiteY4" fmla="*/ 235268 h 236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7521" h="2360296">
                <a:moveTo>
                  <a:pt x="0" y="0"/>
                </a:moveTo>
                <a:lnTo>
                  <a:pt x="7367521" y="0"/>
                </a:lnTo>
                <a:lnTo>
                  <a:pt x="7254187" y="235268"/>
                </a:lnTo>
                <a:cubicBezTo>
                  <a:pt x="6566583" y="1501030"/>
                  <a:pt x="5225518" y="2360296"/>
                  <a:pt x="3683760" y="2360296"/>
                </a:cubicBezTo>
                <a:cubicBezTo>
                  <a:pt x="2142003" y="2360296"/>
                  <a:pt x="800937" y="1501030"/>
                  <a:pt x="113334" y="235268"/>
                </a:cubicBezTo>
                <a:close/>
              </a:path>
            </a:pathLst>
          </a:custGeom>
          <a:noFill/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02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6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364664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1" y="342900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56754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6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4313274" y="1646274"/>
            <a:ext cx="3565452" cy="3565452"/>
          </a:xfrm>
          <a:prstGeom prst="ellipse">
            <a:avLst/>
          </a:prstGeom>
          <a:gradFill>
            <a:gsLst>
              <a:gs pos="0">
                <a:schemeClr val="tx1">
                  <a:lumMod val="41000"/>
                  <a:lumOff val="59000"/>
                  <a:alpha val="36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Oval 5"/>
          <p:cNvSpPr/>
          <p:nvPr userDrawn="1"/>
        </p:nvSpPr>
        <p:spPr>
          <a:xfrm>
            <a:off x="3218120" y="551121"/>
            <a:ext cx="5755760" cy="5755758"/>
          </a:xfrm>
          <a:prstGeom prst="ellipse">
            <a:avLst/>
          </a:prstGeom>
          <a:noFill/>
          <a:ln>
            <a:solidFill>
              <a:schemeClr val="tx1">
                <a:alpha val="2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66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12192001" cy="3415862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100537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66005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1" y="342900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69942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655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6054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202621" y="1400504"/>
            <a:ext cx="1786758" cy="178675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>
            <a:off x="2412239" y="-232760"/>
            <a:ext cx="7367521" cy="2360296"/>
          </a:xfrm>
          <a:custGeom>
            <a:avLst/>
            <a:gdLst>
              <a:gd name="connsiteX0" fmla="*/ 0 w 7367521"/>
              <a:gd name="connsiteY0" fmla="*/ 0 h 2360296"/>
              <a:gd name="connsiteX1" fmla="*/ 7367521 w 7367521"/>
              <a:gd name="connsiteY1" fmla="*/ 0 h 2360296"/>
              <a:gd name="connsiteX2" fmla="*/ 7254187 w 7367521"/>
              <a:gd name="connsiteY2" fmla="*/ 235268 h 2360296"/>
              <a:gd name="connsiteX3" fmla="*/ 3683760 w 7367521"/>
              <a:gd name="connsiteY3" fmla="*/ 2360296 h 2360296"/>
              <a:gd name="connsiteX4" fmla="*/ 113334 w 7367521"/>
              <a:gd name="connsiteY4" fmla="*/ 235268 h 236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7521" h="2360296">
                <a:moveTo>
                  <a:pt x="0" y="0"/>
                </a:moveTo>
                <a:lnTo>
                  <a:pt x="7367521" y="0"/>
                </a:lnTo>
                <a:lnTo>
                  <a:pt x="7254187" y="235268"/>
                </a:lnTo>
                <a:cubicBezTo>
                  <a:pt x="6566583" y="1501030"/>
                  <a:pt x="5225518" y="2360296"/>
                  <a:pt x="3683760" y="2360296"/>
                </a:cubicBezTo>
                <a:cubicBezTo>
                  <a:pt x="2142003" y="2360296"/>
                  <a:pt x="800937" y="1501030"/>
                  <a:pt x="113334" y="235268"/>
                </a:cubicBezTo>
                <a:close/>
              </a:path>
            </a:pathLst>
          </a:custGeom>
          <a:noFill/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54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655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72722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73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3D1F228-BD13-6A4E-AE21-37BDE52A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53629"/>
            <a:ext cx="10515601" cy="1028700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en-US" b="1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1244E2-5B22-B146-AB13-14DD5AB33B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9899" y="25612"/>
            <a:ext cx="13106400" cy="750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50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202621" y="1400504"/>
            <a:ext cx="1786758" cy="178675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>
            <a:off x="2412239" y="-232760"/>
            <a:ext cx="7367521" cy="2360296"/>
          </a:xfrm>
          <a:custGeom>
            <a:avLst/>
            <a:gdLst>
              <a:gd name="connsiteX0" fmla="*/ 0 w 7367521"/>
              <a:gd name="connsiteY0" fmla="*/ 0 h 2360296"/>
              <a:gd name="connsiteX1" fmla="*/ 7367521 w 7367521"/>
              <a:gd name="connsiteY1" fmla="*/ 0 h 2360296"/>
              <a:gd name="connsiteX2" fmla="*/ 7254187 w 7367521"/>
              <a:gd name="connsiteY2" fmla="*/ 235268 h 2360296"/>
              <a:gd name="connsiteX3" fmla="*/ 3683760 w 7367521"/>
              <a:gd name="connsiteY3" fmla="*/ 2360296 h 2360296"/>
              <a:gd name="connsiteX4" fmla="*/ 113334 w 7367521"/>
              <a:gd name="connsiteY4" fmla="*/ 235268 h 236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7521" h="2360296">
                <a:moveTo>
                  <a:pt x="0" y="0"/>
                </a:moveTo>
                <a:lnTo>
                  <a:pt x="7367521" y="0"/>
                </a:lnTo>
                <a:lnTo>
                  <a:pt x="7254187" y="235268"/>
                </a:lnTo>
                <a:cubicBezTo>
                  <a:pt x="6566583" y="1501030"/>
                  <a:pt x="5225518" y="2360296"/>
                  <a:pt x="3683760" y="2360296"/>
                </a:cubicBezTo>
                <a:cubicBezTo>
                  <a:pt x="2142003" y="2360296"/>
                  <a:pt x="800937" y="1501030"/>
                  <a:pt x="113334" y="235268"/>
                </a:cubicBezTo>
                <a:close/>
              </a:path>
            </a:pathLst>
          </a:custGeom>
          <a:noFill/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51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655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9232B-8078-704A-AB37-6BF8F47F5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BF07EE-673A-4B46-8542-4E2D5C776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A06B71-8523-B542-9B9F-9935AF575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23EE18-C2C1-9A44-94D5-9DE8B1432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E7CACD-BD08-5A41-BDE8-85DBCF553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224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D79AA-CB77-074B-87D3-D0789291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F72382-6389-5F41-9DDB-0E3A0A21B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443073-2929-4B47-B3A6-A0F00530E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EE0438-DC2F-C44C-B04D-229FA77BB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2D2A5-00FE-3041-A75E-DE6DDFB7D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594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0EAD6-6C80-E24F-89AE-6FFB662DB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78D452-369E-0744-9D81-6BDAA830B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7590EC-F355-4B4E-8B0C-50E5FBDF9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A46F85-A2D9-4941-833E-636C229B1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28768D-7D6E-5740-8AD2-FB4E3847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4954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42B2D-8CD6-464A-9453-7299DE9F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22B2EF-329E-6A4F-BF93-AB8DB7523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BFFCA4-CCBD-5444-B960-6BBF2A4D9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79FDC6-85E3-314E-837C-4CBEFCE46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B1B116-75D3-ED48-9F0B-5C4D4DA76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FE2CB2-150C-C349-878F-633ADD9CE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78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BA26A-7D41-294E-B7F2-73402B5A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D63818-E334-4749-B479-AA66CEF69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EAAE88-C6D0-134C-9A3A-F3C24B828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7AEC1D-8C54-794E-871E-A49786943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663ED5-0BCE-7E4F-B245-72A3AA2E3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511E289-4445-884A-B6B9-AD482AD88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883556-CA5F-6B43-BA3B-3CA23D6F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296C16-70CD-2148-9CA4-2D1084EF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1571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C5C26-0F4C-3F48-BD97-4CB87D7A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42618E-26D6-C247-BBAA-4085C32C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9B6A7F-8B85-D74C-852F-8D0849E42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642155-8605-C646-98A6-6581F890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81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0BE68D-660D-7F4F-9359-FE38F208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1D0BF22-1763-AA40-8EBA-FDD802C9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894322-7D5F-5C47-B754-E1481B09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290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3152E-6917-A348-A9D9-8156F2B93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459C21-6C2C-ED4D-9D68-C979C93D4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F54735-AEFD-BE4E-A641-4AB56066A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3A2978-A7DA-604A-AD41-CE382F24E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404B0A-225E-0C41-84D8-40F029ABD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887CAB-0D89-0447-9A5B-46BA32C6D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479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F1B17-E493-1547-9C2A-FA11F2956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831D9B-35C4-2643-B709-FC622592A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9ECF32-9E27-F145-A866-70B26EA94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733152-2F9D-7D45-B373-6D7ABEE69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9D2D0A-5DFC-8E49-AA5B-CBFF7E77D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0AD18D-3D66-BA40-BAA8-25756714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189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5AF73F-F47F-954C-9232-86A45EBD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75F2F2-9738-2C4A-BCD1-CBF4D5888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B6EC7A-B0C7-2D42-9316-F72670DD4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FC21B9-10C7-224C-8329-31779D1B6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4AE39-1291-324C-AF30-3ACA9976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2528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CB45E34-873E-2944-8076-FA52A830A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BF1111-8765-BB4A-A444-ACEA8F214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4A3EDE-D5DD-B343-A17E-FBE27936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BEEE17-AA98-0440-B8D8-90EA76C9C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BDFCDB-DC0F-194D-B705-17339344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076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41737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549361-8FAD-E84E-ADD4-DF220B9263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8" y="0"/>
            <a:ext cx="12003269" cy="686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8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33" r:id="rId2"/>
    <p:sldLayoutId id="2147484018" r:id="rId3"/>
    <p:sldLayoutId id="2147484008" r:id="rId4"/>
    <p:sldLayoutId id="2147484012" r:id="rId5"/>
    <p:sldLayoutId id="2147484010" r:id="rId6"/>
    <p:sldLayoutId id="2147484014" r:id="rId7"/>
    <p:sldLayoutId id="2147484026" r:id="rId8"/>
    <p:sldLayoutId id="2147484024" r:id="rId9"/>
    <p:sldLayoutId id="2147484029" r:id="rId10"/>
    <p:sldLayoutId id="2147484035" r:id="rId11"/>
    <p:sldLayoutId id="2147484036" r:id="rId12"/>
    <p:sldLayoutId id="2147484038" r:id="rId13"/>
    <p:sldLayoutId id="2147484349" r:id="rId14"/>
    <p:sldLayoutId id="2147484350" r:id="rId15"/>
    <p:sldLayoutId id="2147484351" r:id="rId16"/>
    <p:sldLayoutId id="2147484352" r:id="rId17"/>
    <p:sldLayoutId id="2147484383" r:id="rId18"/>
    <p:sldLayoutId id="2147484396" r:id="rId19"/>
    <p:sldLayoutId id="2147484397" r:id="rId20"/>
    <p:sldLayoutId id="2147484398" r:id="rId21"/>
    <p:sldLayoutId id="2147484399" r:id="rId22"/>
  </p:sldLayoutIdLst>
  <p:hf hdr="0" ftr="0" dt="0"/>
  <p:txStyles>
    <p:titleStyle>
      <a:lvl1pPr algn="l" defTabSz="914318" rtl="0" eaLnBrk="1" latinLnBrk="0" hangingPunct="1">
        <a:lnSpc>
          <a:spcPct val="75000"/>
        </a:lnSpc>
        <a:spcBef>
          <a:spcPct val="0"/>
        </a:spcBef>
        <a:buNone/>
        <a:defRPr sz="4400" kern="1200" spc="-15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288">
          <p15:clr>
            <a:srgbClr val="F26B43"/>
          </p15:clr>
        </p15:guide>
        <p15:guide id="27" orient="horz" pos="4032">
          <p15:clr>
            <a:srgbClr val="F26B43"/>
          </p15:clr>
        </p15:guide>
        <p15:guide id="29" pos="7200">
          <p15:clr>
            <a:srgbClr val="F26B43"/>
          </p15:clr>
        </p15:guide>
        <p15:guide id="48" pos="10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14B22-0A47-8149-99BC-E205725EB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0E5C37-D2FF-0A4C-9B8F-7F338AD8B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0E4D3-82E1-054B-889E-35BBA775EE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BFDD8E-DE70-4846-BDB6-438FB0D6C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619D81-1C27-EF40-A654-C0F2EB91E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998D8-4445-714B-B1D8-0371EC480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33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  <p:sldLayoutId id="2147484412" r:id="rId12"/>
    <p:sldLayoutId id="214748441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sv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sv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sv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.sv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B2E3CC-C975-0943-9D89-D5C78DE82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56" b="31739"/>
          <a:stretch>
            <a:fillRect/>
          </a:stretch>
        </p:blipFill>
        <p:spPr>
          <a:xfrm>
            <a:off x="-4032" y="1492254"/>
            <a:ext cx="12277618" cy="6454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048877" y="134475"/>
            <a:ext cx="1357216" cy="13536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77813" y="546852"/>
            <a:ext cx="9436021" cy="194516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ОБЩЕРОССИЙСКИЙ ПРОФСОЮЗ ОБРАЗОВАНИЯ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645" y="2653942"/>
            <a:ext cx="10856263" cy="194516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ПРОФСОЮЗНОЕ ЧЛЕНСТВО</a:t>
            </a: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АКТУАЛЬНЫЕ ИЗМЕНЕНИЯ В ПОРЯДКЕ УЧЕТА ЧЛЕНОВ ПРОФСОЮЗА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670" y="6096152"/>
            <a:ext cx="10856263" cy="609189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1400" i="1" dirty="0">
                <a:solidFill>
                  <a:schemeClr val="bg1"/>
                </a:solidFill>
                <a:latin typeface="Georgia" pitchFamily="18" charset="0"/>
              </a:rPr>
              <a:t> 2021 г.</a:t>
            </a:r>
          </a:p>
          <a:p>
            <a:pPr algn="ctr"/>
            <a:endParaRPr lang="ru-RU" sz="1400" i="1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891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9" name="Загнутый угол 8"/>
          <p:cNvSpPr/>
          <p:nvPr/>
        </p:nvSpPr>
        <p:spPr>
          <a:xfrm>
            <a:off x="1152525" y="1864856"/>
            <a:ext cx="2819400" cy="375489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УСТАВ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Профессионального союза работников народного образования и науки Российской Федерации</a:t>
            </a:r>
          </a:p>
        </p:txBody>
      </p:sp>
      <p:sp>
        <p:nvSpPr>
          <p:cNvPr id="11" name="Загнутый угол 10"/>
          <p:cNvSpPr/>
          <p:nvPr/>
        </p:nvSpPr>
        <p:spPr>
          <a:xfrm>
            <a:off x="4566399" y="1864856"/>
            <a:ext cx="2819400" cy="375489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Порядок принятия в члены Профессионального союза работников народного образования и науки Российской Федерации и прекращения членства</a:t>
            </a:r>
            <a:r>
              <a:rPr lang="ru-RU" sz="14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в Профессиональном союзе работников народного образования и науки Российской Федерации</a:t>
            </a:r>
          </a:p>
        </p:txBody>
      </p:sp>
      <p:sp>
        <p:nvSpPr>
          <p:cNvPr id="12" name="Загнутый угол 11"/>
          <p:cNvSpPr/>
          <p:nvPr/>
        </p:nvSpPr>
        <p:spPr>
          <a:xfrm>
            <a:off x="8113623" y="1866132"/>
            <a:ext cx="2819400" cy="375489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Проект Положения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о членском профсоюзном билете и учете членов Профессионального союза работников народного образования и науки Российской Федерации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59556" y="5820379"/>
            <a:ext cx="2391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VIII</a:t>
            </a:r>
            <a:r>
              <a:rPr lang="ru-RU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 СЪЕЗД ПРОФСОЮЗА</a:t>
            </a:r>
          </a:p>
          <a:p>
            <a:r>
              <a:rPr lang="ru-RU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14 октября 2020 года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27949" y="5718584"/>
            <a:ext cx="2137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ИСПОЛНИТЕЛЬНЫЙ</a:t>
            </a:r>
          </a:p>
          <a:p>
            <a:r>
              <a:rPr lang="ru-RU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КОМИТЕТ ПРОФСОЮЗА</a:t>
            </a:r>
          </a:p>
          <a:p>
            <a:r>
              <a:rPr lang="ru-RU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декабрь 2020 года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9556" y="5709620"/>
            <a:ext cx="720000" cy="72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71E0E58-DCCD-4E8A-905E-5686E3DEA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42951" y="5691212"/>
            <a:ext cx="720000" cy="72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1959" y="5718584"/>
            <a:ext cx="720000" cy="72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20364" y="457559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НОРМАТИВНЫЕ ДОКУМЕНТЫ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28898" y="5820379"/>
            <a:ext cx="2391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VIII</a:t>
            </a:r>
            <a:r>
              <a:rPr lang="ru-RU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 СЪЕЗД ПРОФСОЮЗА</a:t>
            </a:r>
          </a:p>
          <a:p>
            <a:r>
              <a:rPr lang="ru-RU" sz="1200" dirty="0">
                <a:solidFill>
                  <a:schemeClr val="bg1"/>
                </a:solidFill>
                <a:latin typeface="Gilroy Light" panose="00000400000000000000" pitchFamily="50" charset="-52"/>
              </a:rPr>
              <a:t>14 октября 2020 года </a:t>
            </a:r>
          </a:p>
        </p:txBody>
      </p:sp>
    </p:spTree>
    <p:extLst>
      <p:ext uri="{BB962C8B-B14F-4D97-AF65-F5344CB8AC3E}">
        <p14:creationId xmlns:p14="http://schemas.microsoft.com/office/powerpoint/2010/main" val="78089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20364" y="457559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ЧЛЕНСТВО В ПРОФСОЮЗЕ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06209" y="8240455"/>
            <a:ext cx="3602055" cy="714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Глава 3 статья 7 Устава Общероссийского Профсоюза образования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99889" y="1912814"/>
            <a:ext cx="6343208" cy="537204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Georgia" pitchFamily="18" charset="0"/>
              </a:rPr>
              <a:t>статья 7. Члены Профсоюза</a:t>
            </a:r>
            <a:endParaRPr lang="ru-RU" sz="28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99889" y="3141245"/>
            <a:ext cx="6753225" cy="537204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Georgia" pitchFamily="18" charset="0"/>
              </a:rPr>
              <a:t>статья 8. Права члена Профсоюза</a:t>
            </a:r>
            <a:endParaRPr lang="ru-RU" sz="28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33885" y="4240815"/>
            <a:ext cx="8030703" cy="537204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Georgia" pitchFamily="18" charset="0"/>
              </a:rPr>
              <a:t>статья 9. Обязанности члена Профсоюза</a:t>
            </a:r>
            <a:endParaRPr lang="ru-RU" sz="28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06343" y="5770069"/>
            <a:ext cx="5381625" cy="1076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Глава 3 Устава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Общероссийского Профсоюза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80087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20364" y="457559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Порядок учета </a:t>
            </a: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членов Профсоюза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06209" y="8240455"/>
            <a:ext cx="3602055" cy="714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Глава 3 статья 7 Устава Общероссийского Профсоюза образования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06343" y="5370018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7 статьи 9, пункт 2 статьи 11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  <a:r>
              <a:rPr lang="ru-RU" b="1" dirty="0">
                <a:solidFill>
                  <a:srgbClr val="002060"/>
                </a:solidFill>
              </a:rPr>
              <a:t>пункт 1.5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Профсоюзе, </a:t>
            </a:r>
            <a:r>
              <a:rPr lang="ru-RU" b="1" dirty="0">
                <a:solidFill>
                  <a:srgbClr val="002060"/>
                </a:solidFill>
              </a:rPr>
              <a:t>Проект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Положения </a:t>
            </a:r>
            <a:r>
              <a:rPr lang="ru-RU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3314" y="2171681"/>
            <a:ext cx="715730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Член Профсоюза состоит на учете в первичной профсоюзной организации, как правило, </a:t>
            </a:r>
            <a:r>
              <a:rPr lang="ru-RU" sz="2800" b="1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по основному </a:t>
            </a:r>
          </a:p>
          <a:p>
            <a:pPr algn="ctr"/>
            <a:r>
              <a:rPr lang="ru-RU" sz="2800" b="1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месту работы, учебы</a:t>
            </a:r>
            <a:endParaRPr lang="ru-RU" sz="2800" b="1" cap="all" dirty="0">
              <a:solidFill>
                <a:schemeClr val="accent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300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94375" y="506126"/>
            <a:ext cx="7195186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Принятие в члены профсоюза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06343" y="5381624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пункт 1 статьи 10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пункт 1.1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/>
          <a:srcRect l="2444" t="23381" r="61934" b="50826"/>
          <a:stretch/>
        </p:blipFill>
        <p:spPr>
          <a:xfrm>
            <a:off x="699019" y="1643405"/>
            <a:ext cx="8687004" cy="353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77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99556" y="266476"/>
            <a:ext cx="1017331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Заявление о вступлении в профсоюз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Georgia" pitchFamily="18" charset="0"/>
              </a:rPr>
              <a:t>в письменной форме</a:t>
            </a:r>
            <a:endParaRPr lang="ru-RU" sz="28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06343" y="5781675"/>
            <a:ext cx="5381625" cy="1076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пункт 1 статьи 10 Устава </a:t>
            </a:r>
            <a:r>
              <a:rPr lang="ru-RU" sz="1400" dirty="0">
                <a:solidFill>
                  <a:srgbClr val="002060"/>
                </a:solidFill>
              </a:rPr>
              <a:t>Профсоюза,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</a:rPr>
              <a:t>пункт 1.1 Порядка</a:t>
            </a:r>
            <a:r>
              <a:rPr lang="ru-RU" sz="1400" dirty="0">
                <a:solidFill>
                  <a:srgbClr val="002060"/>
                </a:solidFill>
              </a:rPr>
              <a:t> принятия в члены Профсоюза и прекращения членства в Профсоюзе, </a:t>
            </a:r>
            <a:r>
              <a:rPr lang="ru-RU" sz="1400" b="1" dirty="0">
                <a:solidFill>
                  <a:srgbClr val="002060"/>
                </a:solidFill>
              </a:rPr>
              <a:t>Проект Положения </a:t>
            </a:r>
            <a:r>
              <a:rPr lang="ru-RU" sz="1400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/>
          <a:srcRect l="2444" t="23381" r="61934" b="50826"/>
          <a:stretch/>
        </p:blipFill>
        <p:spPr>
          <a:xfrm>
            <a:off x="394219" y="1643405"/>
            <a:ext cx="5179126" cy="210944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/>
          <a:srcRect l="9932" t="12351" r="11151" b="10579"/>
          <a:stretch/>
        </p:blipFill>
        <p:spPr>
          <a:xfrm>
            <a:off x="6537810" y="1877062"/>
            <a:ext cx="4891624" cy="268717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70289" y="3937080"/>
            <a:ext cx="3815970" cy="48371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ПРОФКОМ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91817" y="1218888"/>
            <a:ext cx="3815970" cy="48371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ОНЛАЙН-СЕРВИС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5829" y="4761035"/>
            <a:ext cx="50064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Подписано собственноручно</a:t>
            </a:r>
          </a:p>
          <a:p>
            <a:pPr algn="just"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Оригинал хранится в текущем архиве ППО</a:t>
            </a:r>
          </a:p>
        </p:txBody>
      </p:sp>
      <p:sp>
        <p:nvSpPr>
          <p:cNvPr id="12" name="Шеврон 11"/>
          <p:cNvSpPr/>
          <p:nvPr/>
        </p:nvSpPr>
        <p:spPr>
          <a:xfrm>
            <a:off x="485152" y="4815454"/>
            <a:ext cx="330507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Шеврон 11"/>
          <p:cNvSpPr/>
          <p:nvPr/>
        </p:nvSpPr>
        <p:spPr>
          <a:xfrm>
            <a:off x="477778" y="5337523"/>
            <a:ext cx="330507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07562" y="4646862"/>
            <a:ext cx="5006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Подписано простой электронной подписью</a:t>
            </a:r>
          </a:p>
          <a:p>
            <a:pPr algn="just"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Оригинал электронного заявления хранится в АИС</a:t>
            </a:r>
          </a:p>
        </p:txBody>
      </p:sp>
      <p:sp>
        <p:nvSpPr>
          <p:cNvPr id="15" name="Шеврон 11"/>
          <p:cNvSpPr/>
          <p:nvPr/>
        </p:nvSpPr>
        <p:spPr>
          <a:xfrm>
            <a:off x="6416885" y="4701281"/>
            <a:ext cx="330507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Шеврон 11"/>
          <p:cNvSpPr/>
          <p:nvPr/>
        </p:nvSpPr>
        <p:spPr>
          <a:xfrm>
            <a:off x="6377055" y="5242445"/>
            <a:ext cx="330507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105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06343" y="5781675"/>
            <a:ext cx="5381625" cy="1076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500" b="1" dirty="0">
                <a:solidFill>
                  <a:srgbClr val="002060"/>
                </a:solidFill>
              </a:rPr>
              <a:t>пункт 2 статьи 10 Устава </a:t>
            </a:r>
            <a:r>
              <a:rPr lang="ru-RU" sz="1500" dirty="0">
                <a:solidFill>
                  <a:srgbClr val="002060"/>
                </a:solidFill>
              </a:rPr>
              <a:t>Профсоюза, </a:t>
            </a:r>
            <a:r>
              <a:rPr lang="ru-RU" sz="1500" b="1" dirty="0">
                <a:solidFill>
                  <a:srgbClr val="002060"/>
                </a:solidFill>
              </a:rPr>
              <a:t>пункт 1.2 </a:t>
            </a:r>
            <a:r>
              <a:rPr lang="ru-RU" sz="1500" dirty="0">
                <a:solidFill>
                  <a:srgbClr val="002060"/>
                </a:solidFill>
              </a:rPr>
              <a:t>и </a:t>
            </a:r>
            <a:r>
              <a:rPr lang="ru-RU" sz="1500" b="1" dirty="0">
                <a:solidFill>
                  <a:srgbClr val="002060"/>
                </a:solidFill>
              </a:rPr>
              <a:t>пункт 2.5 Порядка</a:t>
            </a:r>
            <a:r>
              <a:rPr lang="ru-RU" sz="1500" dirty="0">
                <a:solidFill>
                  <a:srgbClr val="002060"/>
                </a:solidFill>
              </a:rPr>
              <a:t> принятия в члены Профсоюза и прекращения членства в Профсоюзе, </a:t>
            </a:r>
            <a:r>
              <a:rPr lang="ru-RU" sz="1500" b="1" dirty="0">
                <a:solidFill>
                  <a:srgbClr val="002060"/>
                </a:solidFill>
              </a:rPr>
              <a:t>Проект Положения </a:t>
            </a:r>
            <a:r>
              <a:rPr lang="ru-RU" sz="1500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0364" y="457559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Профсоюзное членство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2" name="Загнутый угол 11"/>
          <p:cNvSpPr/>
          <p:nvPr/>
        </p:nvSpPr>
        <p:spPr>
          <a:xfrm>
            <a:off x="1560484" y="2978409"/>
            <a:ext cx="1832646" cy="2077917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93428" y="5173833"/>
            <a:ext cx="1490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Профсоюзный </a:t>
            </a:r>
          </a:p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комитет ППО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60484" y="5186386"/>
            <a:ext cx="510667" cy="5106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9552" y="6079275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Georgia" pitchFamily="18" charset="0"/>
              </a:rPr>
              <a:t>не позднее 30дней со дня подачи заявления</a:t>
            </a:r>
            <a:endParaRPr lang="ru-RU" sz="16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28976" y="3791076"/>
            <a:ext cx="1065661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eorgia" pitchFamily="18" charset="0"/>
              </a:rPr>
              <a:t>или</a:t>
            </a:r>
            <a:endParaRPr lang="ru-RU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80621" y="3136187"/>
            <a:ext cx="15473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РЕШЕНИЕ</a:t>
            </a:r>
          </a:p>
        </p:txBody>
      </p:sp>
      <p:sp>
        <p:nvSpPr>
          <p:cNvPr id="25" name="Загнутый угол 24"/>
          <p:cNvSpPr/>
          <p:nvPr/>
        </p:nvSpPr>
        <p:spPr>
          <a:xfrm>
            <a:off x="4993263" y="3020720"/>
            <a:ext cx="1832646" cy="2077917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28416" y="5328517"/>
            <a:ext cx="1490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Собрание ППО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3263" y="5228697"/>
            <a:ext cx="510667" cy="51066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113400" y="3178498"/>
            <a:ext cx="15473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РЕШЕНИЕ</a:t>
            </a:r>
          </a:p>
        </p:txBody>
      </p:sp>
      <p:sp>
        <p:nvSpPr>
          <p:cNvPr id="32" name="Загнутый угол 31"/>
          <p:cNvSpPr/>
          <p:nvPr/>
        </p:nvSpPr>
        <p:spPr>
          <a:xfrm>
            <a:off x="8635052" y="2978409"/>
            <a:ext cx="1832646" cy="2077917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05217" y="5056326"/>
            <a:ext cx="28998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Выборный коллегиальный исполнительный орган ТПО или Р(М)ОП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35052" y="5186386"/>
            <a:ext cx="510667" cy="51066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755189" y="3136187"/>
            <a:ext cx="15473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РЕШЕНИЕ</a:t>
            </a:r>
          </a:p>
        </p:txBody>
      </p:sp>
      <p:sp>
        <p:nvSpPr>
          <p:cNvPr id="37" name="Прямоугольник 36"/>
          <p:cNvSpPr/>
          <p:nvPr/>
        </p:nvSpPr>
        <p:spPr>
          <a:xfrm rot="1393121">
            <a:off x="5841736" y="4218894"/>
            <a:ext cx="2048136" cy="4837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малочисленная ППО, где не избран профком</a:t>
            </a:r>
          </a:p>
        </p:txBody>
      </p:sp>
      <p:sp>
        <p:nvSpPr>
          <p:cNvPr id="38" name="Прямоугольник 37"/>
          <p:cNvSpPr/>
          <p:nvPr/>
        </p:nvSpPr>
        <p:spPr>
          <a:xfrm rot="1393121">
            <a:off x="9435464" y="4128511"/>
            <a:ext cx="2249787" cy="4837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если в организации сферы образования нет ППО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03005" y="3748765"/>
            <a:ext cx="1065661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eorgia" pitchFamily="18" charset="0"/>
              </a:rPr>
              <a:t>или</a:t>
            </a:r>
            <a:endParaRPr lang="ru-RU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2575" y="1237976"/>
            <a:ext cx="4362450" cy="1552864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ilroy Light" panose="00000400000000000000"/>
              </a:rPr>
              <a:t>дата подачи заявления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Gilroy Light" panose="00000400000000000000"/>
              </a:rPr>
              <a:t>о вступлении в Профсоюз или о выходе из Профсоюза либо дата увольнения (отчисления) члена Профсоюза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018835" y="1605406"/>
            <a:ext cx="4629672" cy="818003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bg1"/>
                </a:solidFill>
                <a:latin typeface="Gilroy Light" panose="00000400000000000000"/>
              </a:rPr>
              <a:t>дата постановки на учет или снятия с учета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47636" y="1118519"/>
            <a:ext cx="72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656179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20364" y="457559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Порядок учета </a:t>
            </a: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членов Профсоюза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06209" y="8240455"/>
            <a:ext cx="3602055" cy="714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Глава 3 статья 7 Устава Общероссийского Профсоюза образования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06343" y="5370018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абзац 2 пункта 2 статьи 11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  <a:r>
              <a:rPr lang="ru-RU" b="1" dirty="0">
                <a:solidFill>
                  <a:srgbClr val="002060"/>
                </a:solidFill>
              </a:rPr>
              <a:t>пункт 1.5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 , </a:t>
            </a:r>
            <a:r>
              <a:rPr lang="ru-RU" b="1" dirty="0">
                <a:solidFill>
                  <a:srgbClr val="002060"/>
                </a:solidFill>
              </a:rPr>
              <a:t>Проект положения </a:t>
            </a:r>
            <a:r>
              <a:rPr lang="ru-RU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</a:p>
        </p:txBody>
      </p:sp>
      <p:sp>
        <p:nvSpPr>
          <p:cNvPr id="8" name="Загнутый угол 7"/>
          <p:cNvSpPr/>
          <p:nvPr/>
        </p:nvSpPr>
        <p:spPr>
          <a:xfrm>
            <a:off x="1446090" y="1844882"/>
            <a:ext cx="3442748" cy="4164971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70756" y="2481799"/>
            <a:ext cx="5185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ilroy Light" panose="00000400000000000000"/>
              </a:rPr>
              <a:t>выборный коллегиальный исполнительный орган </a:t>
            </a:r>
          </a:p>
          <a:p>
            <a:r>
              <a:rPr lang="ru-RU" dirty="0">
                <a:solidFill>
                  <a:schemeClr val="bg1"/>
                </a:solidFill>
                <a:latin typeface="Gilroy Light" panose="00000400000000000000"/>
              </a:rPr>
              <a:t>соответствующей территориальной или региональной (межрегиональной) организации Профсоюза</a:t>
            </a:r>
            <a:endParaRPr lang="ru-RU" sz="1400" dirty="0">
              <a:solidFill>
                <a:schemeClr val="bg1"/>
              </a:solidFill>
              <a:latin typeface="Gilroy Light" panose="0000040000000000000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6149" y="2769700"/>
            <a:ext cx="901526" cy="9015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8733" y="2066699"/>
            <a:ext cx="3135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Решение о постановке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</a:rPr>
              <a:t>на учет в другую первичную профсоюзную организацию</a:t>
            </a:r>
            <a:endParaRPr lang="ru-RU" sz="2000" b="1" dirty="0">
              <a:solidFill>
                <a:srgbClr val="002060"/>
              </a:solidFill>
              <a:latin typeface="Gilroy Light" panose="00000400000000000000" pitchFamily="50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20511208">
            <a:off x="1189022" y="5032741"/>
            <a:ext cx="2405430" cy="6745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Принято</a:t>
            </a:r>
          </a:p>
        </p:txBody>
      </p:sp>
    </p:spTree>
    <p:extLst>
      <p:ext uri="{BB962C8B-B14F-4D97-AF65-F5344CB8AC3E}">
        <p14:creationId xmlns:p14="http://schemas.microsoft.com/office/powerpoint/2010/main" val="181219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06343" y="5372099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пункт 3 статьи 10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пункт 1.3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94375" y="506126"/>
            <a:ext cx="7195186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Принятие в члены профсоюза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9167" y="1288961"/>
            <a:ext cx="4362450" cy="1092307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bg1"/>
                </a:solidFill>
                <a:latin typeface="Gilroy Light" panose="00000400000000000000"/>
              </a:rPr>
              <a:t>Профсоюзное членство, профсоюзный стаж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915619" y="1426112"/>
            <a:ext cx="4629672" cy="818003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bg1"/>
                </a:solidFill>
                <a:latin typeface="Gilroy Light" panose="00000400000000000000"/>
              </a:rPr>
              <a:t>дата подачи заявления</a:t>
            </a:r>
          </a:p>
          <a:p>
            <a:pPr algn="ctr"/>
            <a:r>
              <a:rPr lang="ru-RU" sz="2500" b="1" dirty="0">
                <a:solidFill>
                  <a:schemeClr val="bg1"/>
                </a:solidFill>
                <a:latin typeface="Gilroy Light" panose="00000400000000000000"/>
              </a:rPr>
              <a:t>о вступлении в Профсоюз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49043" y="1050284"/>
            <a:ext cx="72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82343" y="2358296"/>
            <a:ext cx="125730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4800" b="1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eorgia" pitchFamily="18" charset="0"/>
              </a:rPr>
              <a:t>но</a:t>
            </a:r>
            <a:endParaRPr lang="ru-RU" sz="4800" cap="all" dirty="0">
              <a:solidFill>
                <a:schemeClr val="accent2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857573">
            <a:off x="6042661" y="3249326"/>
            <a:ext cx="505395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ЧЕРЕЗ </a:t>
            </a:r>
          </a:p>
          <a:p>
            <a:pPr algn="ctr"/>
            <a:r>
              <a:rPr lang="ru-RU" sz="5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 год</a:t>
            </a:r>
            <a:r>
              <a:rPr lang="en-US" sz="5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6 </a:t>
            </a:r>
            <a:r>
              <a:rPr lang="ru-RU" sz="5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месяцев</a:t>
            </a:r>
          </a:p>
        </p:txBody>
      </p:sp>
      <p:sp>
        <p:nvSpPr>
          <p:cNvPr id="15" name="Загнутый угол 14"/>
          <p:cNvSpPr/>
          <p:nvPr/>
        </p:nvSpPr>
        <p:spPr>
          <a:xfrm>
            <a:off x="2221938" y="4218493"/>
            <a:ext cx="2413236" cy="2043895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5141" y="4393594"/>
            <a:ext cx="22900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Принятие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в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Общероссийский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Профсоюз образования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" y="3233938"/>
            <a:ext cx="6311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Gilroy Light" panose="00000400000000000000"/>
              </a:rPr>
              <a:t>Лицо, исключенное либо добровольно вышедшее из Профсоюза</a:t>
            </a:r>
          </a:p>
        </p:txBody>
      </p:sp>
    </p:spTree>
    <p:extLst>
      <p:ext uri="{BB962C8B-B14F-4D97-AF65-F5344CB8AC3E}">
        <p14:creationId xmlns:p14="http://schemas.microsoft.com/office/powerpoint/2010/main" val="3724743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06343" y="5378958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</a:t>
            </a:r>
            <a:r>
              <a:rPr lang="en-US" b="1" dirty="0">
                <a:solidFill>
                  <a:srgbClr val="002060"/>
                </a:solidFill>
              </a:rPr>
              <a:t>5</a:t>
            </a:r>
            <a:r>
              <a:rPr lang="ru-RU" b="1" dirty="0">
                <a:solidFill>
                  <a:srgbClr val="002060"/>
                </a:solidFill>
              </a:rPr>
              <a:t> статьи </a:t>
            </a:r>
            <a:r>
              <a:rPr lang="en-US" b="1" dirty="0">
                <a:solidFill>
                  <a:srgbClr val="002060"/>
                </a:solidFill>
              </a:rPr>
              <a:t>7</a:t>
            </a:r>
            <a:r>
              <a:rPr lang="ru-RU" b="1" dirty="0">
                <a:solidFill>
                  <a:srgbClr val="002060"/>
                </a:solidFill>
              </a:rPr>
              <a:t>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  <a:r>
              <a:rPr lang="ru-RU" b="1" dirty="0">
                <a:solidFill>
                  <a:srgbClr val="002060"/>
                </a:solidFill>
              </a:rPr>
              <a:t>пункт </a:t>
            </a:r>
            <a:r>
              <a:rPr lang="en-US" b="1" dirty="0">
                <a:solidFill>
                  <a:srgbClr val="002060"/>
                </a:solidFill>
              </a:rPr>
              <a:t>1</a:t>
            </a:r>
            <a:r>
              <a:rPr lang="ru-RU" b="1" dirty="0">
                <a:solidFill>
                  <a:srgbClr val="002060"/>
                </a:solidFill>
              </a:rPr>
              <a:t>.</a:t>
            </a:r>
            <a:r>
              <a:rPr lang="en-US" b="1" dirty="0">
                <a:solidFill>
                  <a:srgbClr val="002060"/>
                </a:solidFill>
              </a:rPr>
              <a:t>3</a:t>
            </a:r>
            <a:r>
              <a:rPr lang="ru-RU" b="1" dirty="0">
                <a:solidFill>
                  <a:srgbClr val="002060"/>
                </a:solidFill>
              </a:rPr>
              <a:t>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2743" y="457559"/>
            <a:ext cx="909755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Профсоюзный стаж сохраняется: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638175" y="1685925"/>
            <a:ext cx="4695825" cy="334327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38199" y="2390044"/>
            <a:ext cx="42957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за членами других профсоюзов, входящих в Федерацию Независимых Профсоюзов России, перешедшими на работу или учебу в организации сферы образования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6806343" y="1685925"/>
            <a:ext cx="4695825" cy="334327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006367" y="2390044"/>
            <a:ext cx="42957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в случае зачисления (восстановления) или приема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на работу члена Профсоюза в организацию сферы образования, </a:t>
            </a:r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в течение шести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2201979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20364" y="188957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Порядок учета </a:t>
            </a: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членов Профсоюза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06209" y="8240455"/>
            <a:ext cx="3602055" cy="714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Глава 3 статья 7 Устава Общероссийского Профсоюза образования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06343" y="5370018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3 статьи 11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  <a:r>
              <a:rPr lang="ru-RU" b="1" dirty="0">
                <a:solidFill>
                  <a:srgbClr val="002060"/>
                </a:solidFill>
              </a:rPr>
              <a:t>пункт 1.6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Профсоюзе, </a:t>
            </a:r>
            <a:r>
              <a:rPr lang="ru-RU" b="1" dirty="0">
                <a:solidFill>
                  <a:srgbClr val="002060"/>
                </a:solidFill>
              </a:rPr>
              <a:t>Проект положения </a:t>
            </a:r>
            <a:r>
              <a:rPr lang="ru-RU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2510" y="1461250"/>
            <a:ext cx="65267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Учет членов Профсоюза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осуществляется в первичной профсоюзной организации</a:t>
            </a:r>
            <a:r>
              <a:rPr lang="ru-RU" sz="2400" i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в форме 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журнала</a:t>
            </a:r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 и (или) 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учетной карточки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в </a:t>
            </a:r>
            <a:r>
              <a:rPr lang="ru-RU" sz="2400" u="sng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бумажном</a:t>
            </a:r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 или </a:t>
            </a:r>
            <a:r>
              <a:rPr lang="ru-RU" sz="2400" u="sng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электронном</a:t>
            </a:r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 виде в соответствии с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Georgia" panose="02040502050405020303" pitchFamily="18" charset="0"/>
              </a:rPr>
              <a:t>Положением о членском профсоюзном билете и учете членов Профсоюза, утверждаемым выборным коллегиальным исполнительным органом Профсоюза</a:t>
            </a:r>
          </a:p>
        </p:txBody>
      </p:sp>
      <p:sp>
        <p:nvSpPr>
          <p:cNvPr id="8" name="Загнутый угол 7"/>
          <p:cNvSpPr/>
          <p:nvPr/>
        </p:nvSpPr>
        <p:spPr>
          <a:xfrm>
            <a:off x="923023" y="1699573"/>
            <a:ext cx="2877451" cy="326255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160" y="2164651"/>
            <a:ext cx="25942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Проект положения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Gilroy Light" panose="00000400000000000000" pitchFamily="50" charset="-52"/>
              </a:rPr>
              <a:t>о членском профсоюзном билете и учете членов Профессионального союза работников народного образования и науки Российской Федерации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6110" y="5131944"/>
            <a:ext cx="3088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Исполнительный комитет Профсоюза, декабрь 2020 г.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007" y="5171870"/>
            <a:ext cx="510667" cy="5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87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-8382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20364" y="323738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Порядок учета </a:t>
            </a: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членов Профсоюза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06209" y="8240455"/>
            <a:ext cx="3602055" cy="714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Глава 3 статья 7 Устава Общероссийского Профсоюза образования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06343" y="5370018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3 статьи 11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  <a:r>
              <a:rPr lang="ru-RU" b="1" dirty="0">
                <a:solidFill>
                  <a:srgbClr val="002060"/>
                </a:solidFill>
              </a:rPr>
              <a:t>пункт 1.6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Профсоюзе, </a:t>
            </a:r>
            <a:r>
              <a:rPr lang="ru-RU" b="1" dirty="0">
                <a:solidFill>
                  <a:srgbClr val="002060"/>
                </a:solidFill>
              </a:rPr>
              <a:t>Проект положения </a:t>
            </a:r>
            <a:r>
              <a:rPr lang="ru-RU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0058" y="1309524"/>
            <a:ext cx="5128261" cy="89005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Бумажный/электронный учет</a:t>
            </a:r>
          </a:p>
        </p:txBody>
      </p:sp>
      <p:sp>
        <p:nvSpPr>
          <p:cNvPr id="11" name="Загнутый угол 10"/>
          <p:cNvSpPr/>
          <p:nvPr/>
        </p:nvSpPr>
        <p:spPr>
          <a:xfrm>
            <a:off x="567689" y="2644610"/>
            <a:ext cx="2119014" cy="256354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6699" y="2853936"/>
            <a:ext cx="1768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Журнал учета членов Профсоюза</a:t>
            </a:r>
            <a:endParaRPr lang="ru-RU" sz="2000" b="1" dirty="0">
              <a:solidFill>
                <a:srgbClr val="002060"/>
              </a:solidFill>
              <a:latin typeface="Gilroy Light" panose="00000400000000000000" pitchFamily="50" charset="-52"/>
            </a:endParaRPr>
          </a:p>
        </p:txBody>
      </p:sp>
      <p:sp>
        <p:nvSpPr>
          <p:cNvPr id="13" name="Загнутый угол 12"/>
          <p:cNvSpPr/>
          <p:nvPr/>
        </p:nvSpPr>
        <p:spPr>
          <a:xfrm>
            <a:off x="3044189" y="2644610"/>
            <a:ext cx="2119014" cy="256354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3199" y="2853936"/>
            <a:ext cx="1768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Учетная карточка члена Профсоюза</a:t>
            </a:r>
            <a:endParaRPr lang="ru-RU" sz="2000" b="1" dirty="0">
              <a:solidFill>
                <a:srgbClr val="002060"/>
              </a:solidFill>
              <a:latin typeface="Gilroy Light" panose="00000400000000000000" pitchFamily="50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66596" y="1476603"/>
            <a:ext cx="3388996" cy="48371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Электронный учет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25" r="-290" b="12422"/>
          <a:stretch/>
        </p:blipFill>
        <p:spPr>
          <a:xfrm>
            <a:off x="5892490" y="2110026"/>
            <a:ext cx="5566190" cy="315667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287201" y="2413880"/>
            <a:ext cx="1758791" cy="56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02" y="2413880"/>
            <a:ext cx="752047" cy="32840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85263" y="2718870"/>
            <a:ext cx="46845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Gilroy Light" panose="00000400000000000000"/>
              </a:rPr>
              <a:t>Автоматизированная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Gilroy Light" panose="00000400000000000000"/>
              </a:rPr>
              <a:t>информационная система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Gilroy Light" panose="00000400000000000000"/>
              </a:rPr>
              <a:t>«Единый реестр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Gilroy Light" panose="00000400000000000000"/>
              </a:rPr>
              <a:t>Общероссийского Профсоюза образования»</a:t>
            </a:r>
          </a:p>
        </p:txBody>
      </p:sp>
    </p:spTree>
    <p:extLst>
      <p:ext uri="{BB962C8B-B14F-4D97-AF65-F5344CB8AC3E}">
        <p14:creationId xmlns:p14="http://schemas.microsoft.com/office/powerpoint/2010/main" val="3101793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06343" y="5381625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пункт 4 статьи 10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пункт 2.1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Профсоюзе, </a:t>
            </a:r>
            <a:r>
              <a:rPr lang="ru-RU" b="1" dirty="0">
                <a:solidFill>
                  <a:srgbClr val="002060"/>
                </a:solidFill>
              </a:rPr>
              <a:t>Проект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Положения </a:t>
            </a:r>
            <a:r>
              <a:rPr lang="ru-RU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2743" y="457559"/>
            <a:ext cx="909755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Прекращение членства в профсоюзе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52358" y="2270994"/>
            <a:ext cx="1035832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прекращение трудовых отношений с организацией, отчисления обучающегося из образовательной организации;  </a:t>
            </a:r>
          </a:p>
          <a:p>
            <a:pPr algn="just"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выход на пенсию с прекращением трудовых отношений;</a:t>
            </a:r>
          </a:p>
          <a:p>
            <a:pPr algn="just"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избрание члена Профсоюза в выборные руководящие органы другого профсоюза, а также учреждения им иного профсоюза;</a:t>
            </a:r>
          </a:p>
          <a:p>
            <a:pPr algn="just"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смерть члена Профсоюза</a:t>
            </a:r>
          </a:p>
        </p:txBody>
      </p:sp>
      <p:sp>
        <p:nvSpPr>
          <p:cNvPr id="13" name="Шеврон 12"/>
          <p:cNvSpPr/>
          <p:nvPr/>
        </p:nvSpPr>
        <p:spPr>
          <a:xfrm>
            <a:off x="612257" y="2355157"/>
            <a:ext cx="290676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Шеврон 14"/>
          <p:cNvSpPr/>
          <p:nvPr/>
        </p:nvSpPr>
        <p:spPr>
          <a:xfrm>
            <a:off x="603292" y="3170105"/>
            <a:ext cx="290676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Шеврон 15"/>
          <p:cNvSpPr/>
          <p:nvPr/>
        </p:nvSpPr>
        <p:spPr>
          <a:xfrm>
            <a:off x="642948" y="4534229"/>
            <a:ext cx="290676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Шеврон 16"/>
          <p:cNvSpPr/>
          <p:nvPr/>
        </p:nvSpPr>
        <p:spPr>
          <a:xfrm>
            <a:off x="630187" y="3742217"/>
            <a:ext cx="290676" cy="273328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19471" y="1185846"/>
            <a:ext cx="3188787" cy="94080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Уволен или отчислен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2273" y="5269583"/>
            <a:ext cx="3081210" cy="94080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Добровольный выход из Профсоюза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433483" y="5269583"/>
            <a:ext cx="3188787" cy="94080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Исключение </a:t>
            </a:r>
          </a:p>
          <a:p>
            <a:pPr algn="ctr"/>
            <a:r>
              <a:rPr lang="ru-RU" sz="25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из Профсоюза</a:t>
            </a:r>
          </a:p>
        </p:txBody>
      </p:sp>
    </p:spTree>
    <p:extLst>
      <p:ext uri="{BB962C8B-B14F-4D97-AF65-F5344CB8AC3E}">
        <p14:creationId xmlns:p14="http://schemas.microsoft.com/office/powerpoint/2010/main" val="94059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921D2A3C-385E-425A-BE91-04F79ED3C357}"/>
              </a:ext>
            </a:extLst>
          </p:cNvPr>
          <p:cNvSpPr txBox="1">
            <a:spLocks/>
          </p:cNvSpPr>
          <p:nvPr/>
        </p:nvSpPr>
        <p:spPr>
          <a:xfrm>
            <a:off x="838200" y="963877"/>
            <a:ext cx="3494362" cy="493024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УСТАВ Профсоюза,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абзац 3 пункта 4 статьи 10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9C1CD5D6-E6EE-4A18-9D66-CF1D89DF5D83}"/>
              </a:ext>
            </a:extLst>
          </p:cNvPr>
          <p:cNvSpPr txBox="1">
            <a:spLocks/>
          </p:cNvSpPr>
          <p:nvPr/>
        </p:nvSpPr>
        <p:spPr>
          <a:xfrm>
            <a:off x="4976031" y="963877"/>
            <a:ext cx="6377769" cy="493024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just"/>
            <a:endParaRPr lang="ru-RU" sz="3000" dirty="0">
              <a:solidFill>
                <a:schemeClr val="bg1"/>
              </a:solidFill>
            </a:endParaRPr>
          </a:p>
          <a:p>
            <a:r>
              <a:rPr lang="ru-RU" sz="3000" dirty="0">
                <a:solidFill>
                  <a:schemeClr val="bg1"/>
                </a:solidFill>
                <a:latin typeface="Georgia" panose="02040502050405020303" pitchFamily="18" charset="0"/>
              </a:rPr>
              <a:t>Выход на пенсию с прекращением  трудовых отношений, если пенсионер не изъявил </a:t>
            </a:r>
          </a:p>
          <a:p>
            <a:r>
              <a:rPr lang="ru-RU" sz="3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В ПИСЬМЕННОЙ ФОРМЕ </a:t>
            </a:r>
            <a:r>
              <a:rPr lang="ru-RU" sz="3000" dirty="0">
                <a:solidFill>
                  <a:schemeClr val="bg1"/>
                </a:solidFill>
                <a:latin typeface="Georgia" panose="02040502050405020303" pitchFamily="18" charset="0"/>
              </a:rPr>
              <a:t>желание остаться на профсоюзном учете в первичной профсоюзной организации</a:t>
            </a:r>
            <a:endParaRPr lang="ru-RU" sz="3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DFF01D-E949-4EF4-A0EE-CAAD9523B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732100" y="2115517"/>
            <a:ext cx="840029" cy="8378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52743" y="457559"/>
            <a:ext cx="909755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Прекращение членства в профсоюзе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03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06343" y="5378959"/>
            <a:ext cx="5381625" cy="14790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2 статьи 13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</a:p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2.3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2743" y="457559"/>
            <a:ext cx="909755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Прекращение членства в профсоюзе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72175" y="1170480"/>
            <a:ext cx="5790621" cy="4837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ИСКЛЮЧЕНИЕ ИЗ ПРОФСОЮЗА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9080" y="2081713"/>
            <a:ext cx="3387600" cy="1216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неуплаты членских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 профсоюзных</a:t>
            </a:r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 взносов в течение тр</a:t>
            </a:r>
            <a:r>
              <a:rPr lang="ru-RU" dirty="0" err="1">
                <a:solidFill>
                  <a:schemeClr val="bg1"/>
                </a:solidFill>
                <a:latin typeface="Georgia" panose="02040502050405020303" pitchFamily="18" charset="0"/>
              </a:rPr>
              <a:t>ех</a:t>
            </a:r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 месяцев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 подряд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398167" y="2151456"/>
            <a:ext cx="3387600" cy="1216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неисполнения членом Профсоюза обязанностей, возложенных на него Уставом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 Профсоюза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527254" y="2189042"/>
            <a:ext cx="3387214" cy="1216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совершения действий (бездействия), нанесших вред либо ущерб Профсоюзу или организации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 Профсоюза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962686" y="3902863"/>
            <a:ext cx="8258175" cy="1216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однократного грубого неисполнения 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председателем (заместителем председателя) организации Профсоюза, Профсоюза</a:t>
            </a:r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 уставных норм и решений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 выборных</a:t>
            </a:r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 органов соответствующих 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вышестоящих </a:t>
            </a:r>
            <a:r>
              <a:rPr lang="x-none" dirty="0">
                <a:solidFill>
                  <a:schemeClr val="bg1"/>
                </a:solidFill>
                <a:latin typeface="Georgia" panose="02040502050405020303" pitchFamily="18" charset="0"/>
              </a:rPr>
              <a:t>организаций Профсоюза и Профсоюза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103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3" y="-27666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06343" y="5378959"/>
            <a:ext cx="5381625" cy="14790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3, 4 статьи 13 Устава </a:t>
            </a:r>
            <a:r>
              <a:rPr lang="ru-RU" dirty="0">
                <a:solidFill>
                  <a:srgbClr val="002060"/>
                </a:solidFill>
              </a:rPr>
              <a:t>Профсоюза, </a:t>
            </a:r>
          </a:p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 2.4 Порядка</a:t>
            </a:r>
            <a:r>
              <a:rPr lang="ru-RU" dirty="0">
                <a:solidFill>
                  <a:srgbClr val="002060"/>
                </a:solidFill>
              </a:rPr>
              <a:t> принятия в члены Профсоюза и прекращения членства в Профсоюзе, </a:t>
            </a:r>
            <a:r>
              <a:rPr lang="ru-RU" b="1" dirty="0">
                <a:solidFill>
                  <a:srgbClr val="002060"/>
                </a:solidFill>
              </a:rPr>
              <a:t>Проект положения </a:t>
            </a:r>
            <a:r>
              <a:rPr lang="ru-RU" dirty="0">
                <a:solidFill>
                  <a:srgbClr val="002060"/>
                </a:solidFill>
              </a:rPr>
              <a:t>о членском профсоюзном билете и учете членов Профсоюза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2743" y="457559"/>
            <a:ext cx="909755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Прекращение членства в профсоюзе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72175" y="1170480"/>
            <a:ext cx="5790621" cy="4837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ИСКЛЮЧЕНИЕ ИЗ ПРОФСОЮЗА</a:t>
            </a:r>
          </a:p>
        </p:txBody>
      </p:sp>
      <p:sp>
        <p:nvSpPr>
          <p:cNvPr id="11" name="Загнутый угол 10"/>
          <p:cNvSpPr/>
          <p:nvPr/>
        </p:nvSpPr>
        <p:spPr>
          <a:xfrm>
            <a:off x="1494468" y="1889939"/>
            <a:ext cx="2936726" cy="3329761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2355" y="2332073"/>
            <a:ext cx="3088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Собрание (конференция) ППО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4636" y="2230629"/>
            <a:ext cx="510667" cy="5106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37112" y="2111756"/>
            <a:ext cx="2479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1400" dirty="0"/>
              <a:t>Решение</a:t>
            </a:r>
            <a:endParaRPr lang="ru-RU" sz="1400" dirty="0"/>
          </a:p>
          <a:p>
            <a:pPr algn="ctr"/>
            <a:r>
              <a:rPr lang="x-none" sz="1400" dirty="0"/>
              <a:t> о применении мер</a:t>
            </a:r>
            <a:r>
              <a:rPr lang="ru-RU" sz="1400" dirty="0"/>
              <a:t>ы общественного воздействия (взыскания) </a:t>
            </a:r>
            <a:endParaRPr lang="ru-RU" sz="1400" b="1" dirty="0">
              <a:solidFill>
                <a:srgbClr val="002060"/>
              </a:solidFill>
              <a:latin typeface="Gilroy Light" panose="00000400000000000000" pitchFamily="50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5303" y="3659517"/>
            <a:ext cx="48681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Выборные коллегиальные органы </a:t>
            </a:r>
          </a:p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первичной профсоюзной организации</a:t>
            </a:r>
          </a:p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территориальной профсоюзной организации</a:t>
            </a:r>
          </a:p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региональной (</a:t>
            </a:r>
            <a:r>
              <a:rPr lang="ru-RU" sz="1400" dirty="0" err="1">
                <a:solidFill>
                  <a:schemeClr val="bg1"/>
                </a:solidFill>
                <a:latin typeface="Gilroy Light" panose="00000400000000000000" pitchFamily="50" charset="-52"/>
              </a:rPr>
              <a:t>межрег</a:t>
            </a:r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.) организации Профсоюза</a:t>
            </a:r>
          </a:p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Профсоюза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CFB4E9F-E154-4E63-8BB8-B23272AC2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4636" y="3945705"/>
            <a:ext cx="510667" cy="510667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 rot="20511208">
            <a:off x="548376" y="3905186"/>
            <a:ext cx="2888712" cy="914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Принято квалифицированным большинством (52%)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83725" y="3035852"/>
            <a:ext cx="745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Gilroy Light" panose="00000400000000000000" pitchFamily="50" charset="-52"/>
              </a:rPr>
              <a:t>или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2738" y="5686425"/>
            <a:ext cx="2902377" cy="795294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Gilroy Light" panose="00000400000000000000"/>
              </a:rPr>
              <a:t>Дата снятия с учета по причине исключения из Профсоюза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74180" y="5206988"/>
            <a:ext cx="72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851023" y="5717229"/>
            <a:ext cx="2902377" cy="795294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Gilroy Light" panose="00000400000000000000"/>
              </a:rPr>
              <a:t>Дата принятия решения профкома ППО или собрания ППО (в малочисленных)</a:t>
            </a:r>
          </a:p>
        </p:txBody>
      </p:sp>
    </p:spTree>
    <p:extLst>
      <p:ext uri="{BB962C8B-B14F-4D97-AF65-F5344CB8AC3E}">
        <p14:creationId xmlns:p14="http://schemas.microsoft.com/office/powerpoint/2010/main" val="894549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3" y="-27666"/>
            <a:ext cx="12192000" cy="6885666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06343" y="5378959"/>
            <a:ext cx="5381625" cy="14790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002060"/>
                </a:solidFill>
              </a:rPr>
              <a:t>пункты 5,6 статьи 13 Устава </a:t>
            </a:r>
            <a:r>
              <a:rPr lang="ru-RU" dirty="0">
                <a:solidFill>
                  <a:srgbClr val="002060"/>
                </a:solidFill>
              </a:rPr>
              <a:t>Профсоюза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2743" y="457559"/>
            <a:ext cx="909755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Меры общественного воздействия (взыскания)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C6386EF-0A35-4F12-972C-CA2B8BD08D3D}"/>
              </a:ext>
            </a:extLst>
          </p:cNvPr>
          <p:cNvSpPr/>
          <p:nvPr/>
        </p:nvSpPr>
        <p:spPr>
          <a:xfrm rot="476009">
            <a:off x="7195182" y="2371653"/>
            <a:ext cx="4878613" cy="246122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До истечения года соответствующий профсоюзный орган имеет право снять взыскание, кроме исключения из Профсоюза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(по заявлению члена Профсоюза/ по собственной инициативе)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4533" y="2053825"/>
            <a:ext cx="6872738" cy="2492990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Меры общественного воздействия (взыскания) могут быть обжалованы членом Профсоюза 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 соответствующий вышестоящий профсоюзный орган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 течение 10 дней со дня направления ему выписки из протокола заседания соответствующего профсоюзного органа. 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549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20364" y="457559"/>
            <a:ext cx="6343208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ЧЛЕНСТВО В ПРОФСОЮЗЕ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506209" y="8240455"/>
            <a:ext cx="3602055" cy="7148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Глава 3 статья 7 Устава Общероссийского Профсоюза образования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77063" y="1912814"/>
            <a:ext cx="8077200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Georgia" pitchFamily="18" charset="0"/>
              </a:rPr>
              <a:t>статья 12. Поощрение членов Профсоюза</a:t>
            </a:r>
            <a:endParaRPr lang="ru-RU" sz="28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3674" y="3120575"/>
            <a:ext cx="9123422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Georgia" pitchFamily="18" charset="0"/>
              </a:rPr>
              <a:t>статья 13. Ответственность членов Профсоюза</a:t>
            </a:r>
            <a:endParaRPr lang="ru-RU" sz="28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06343" y="5370018"/>
            <a:ext cx="5381625" cy="147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Глава 3 Устава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Общероссийского Профсоюза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756474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5349825"/>
            <a:ext cx="5381625" cy="147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chemeClr val="bg1"/>
                </a:solidFill>
              </a:rPr>
              <a:t>пункт 1 статьи 11 Устава </a:t>
            </a:r>
            <a:r>
              <a:rPr lang="ru-RU" dirty="0">
                <a:solidFill>
                  <a:schemeClr val="bg1"/>
                </a:solidFill>
              </a:rPr>
              <a:t>Профсоюза, </a:t>
            </a:r>
          </a:p>
          <a:p>
            <a:pPr marL="0" lvl="1" algn="ctr"/>
            <a:r>
              <a:rPr lang="ru-RU" b="1" dirty="0">
                <a:solidFill>
                  <a:schemeClr val="bg1"/>
                </a:solidFill>
              </a:rPr>
              <a:t>пункт 1.4 Порядка</a:t>
            </a:r>
            <a:r>
              <a:rPr lang="ru-RU" dirty="0">
                <a:solidFill>
                  <a:schemeClr val="bg1"/>
                </a:solidFill>
              </a:rPr>
              <a:t> принятия в члены Профсоюза и прекращения членства в Профсоюзе, </a:t>
            </a:r>
            <a:r>
              <a:rPr lang="ru-RU" b="1" dirty="0">
                <a:solidFill>
                  <a:schemeClr val="bg1"/>
                </a:solidFill>
              </a:rPr>
              <a:t>Проект положения</a:t>
            </a:r>
            <a:r>
              <a:rPr lang="ru-RU" dirty="0">
                <a:solidFill>
                  <a:schemeClr val="bg1"/>
                </a:solidFill>
              </a:rPr>
              <a:t> о членском профсоюзном билете и учете членов Профсоюза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477778" y="266476"/>
            <a:ext cx="921778" cy="9193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3566" y="242308"/>
            <a:ext cx="7415722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rgbClr val="002060"/>
                </a:solidFill>
                <a:latin typeface="Georgia" pitchFamily="18" charset="0"/>
              </a:rPr>
              <a:t>Членский профсоюзный билет</a:t>
            </a:r>
            <a:endParaRPr lang="ru-RU" sz="2800" cap="all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" b="53384"/>
          <a:stretch/>
        </p:blipFill>
        <p:spPr bwMode="auto">
          <a:xfrm>
            <a:off x="1444556" y="1441593"/>
            <a:ext cx="2831305" cy="201325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1206303" y="3629384"/>
            <a:ext cx="3552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Президиум ЦК Профсоюза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от 5 апреля 1996 года № 7</a:t>
            </a:r>
            <a:endParaRPr lang="ru-RU" sz="1600" dirty="0">
              <a:solidFill>
                <a:srgbClr val="002060"/>
              </a:solidFill>
              <a:latin typeface="Gilroy Light" panose="00000400000000000000" pitchFamily="50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 flipH="1">
            <a:off x="-663678" y="2691618"/>
            <a:ext cx="3037254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rPr>
              <a:t>Бумажная форма</a:t>
            </a:r>
            <a:endParaRPr lang="ru-RU" sz="2400" dirty="0">
              <a:solidFill>
                <a:schemeClr val="accent1">
                  <a:lumMod val="40000"/>
                  <a:lumOff val="60000"/>
                </a:schemeClr>
              </a:solidFill>
              <a:latin typeface="Georg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8759" y="3593581"/>
            <a:ext cx="3628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Исполнительный комитет Профсоюза от 23 сентября 2018 года №14-5</a:t>
            </a:r>
            <a:endParaRPr lang="ru-RU" sz="1600" dirty="0">
              <a:solidFill>
                <a:srgbClr val="002060"/>
              </a:solidFill>
              <a:latin typeface="Gilroy Light" panose="00000400000000000000" pitchFamily="50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 flipH="1">
            <a:off x="3732210" y="2636523"/>
            <a:ext cx="3438559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Georgia" pitchFamily="18" charset="0"/>
              </a:rPr>
              <a:t>Электронная форма</a:t>
            </a:r>
            <a:endParaRPr lang="ru-RU" sz="2400" dirty="0">
              <a:solidFill>
                <a:schemeClr val="accent1">
                  <a:lumMod val="40000"/>
                  <a:lumOff val="60000"/>
                </a:schemeClr>
              </a:solidFill>
              <a:latin typeface="Georgia" pitchFamily="18" charset="0"/>
            </a:endParaRPr>
          </a:p>
        </p:txBody>
      </p:sp>
      <p:pic>
        <p:nvPicPr>
          <p:cNvPr id="19" name="Рисунок 18" descr="OPO_a_0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03" y="1441593"/>
            <a:ext cx="3212330" cy="201325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/>
          <p:cNvSpPr txBox="1"/>
          <p:nvPr/>
        </p:nvSpPr>
        <p:spPr>
          <a:xfrm>
            <a:off x="6907771" y="4876240"/>
            <a:ext cx="4236997" cy="53720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Georgia" pitchFamily="18" charset="0"/>
              </a:rPr>
              <a:t>Профсоюзный билет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Georgia" pitchFamily="18" charset="0"/>
              </a:rPr>
              <a:t>НЕ СДАЕТСЯ </a:t>
            </a:r>
            <a:r>
              <a:rPr lang="ru-RU" sz="2800" dirty="0">
                <a:solidFill>
                  <a:srgbClr val="FF0000"/>
                </a:solidFill>
                <a:latin typeface="Georgia" pitchFamily="18" charset="0"/>
              </a:rPr>
              <a:t>в ППО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288" y="1171243"/>
            <a:ext cx="2342489" cy="304291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08" y="1339731"/>
            <a:ext cx="1202502" cy="2365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2379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eenko\Desktop\зАСЕДАНИЕ ЦС 1 СИНИЙ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4032" y="0"/>
            <a:ext cx="12192000" cy="6858000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B2E3CC-C975-0943-9D89-D5C78DE82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56" b="31739"/>
          <a:stretch>
            <a:fillRect/>
          </a:stretch>
        </p:blipFill>
        <p:spPr>
          <a:xfrm>
            <a:off x="-4032" y="1492254"/>
            <a:ext cx="12277618" cy="6454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048877" y="134475"/>
            <a:ext cx="1357216" cy="13536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77813" y="546852"/>
            <a:ext cx="9436021" cy="194516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r>
              <a:rPr lang="ru-RU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ОБЩЕРОССИЙСКИЙ ПРОФСОЮЗ ОБРАЗОВАНИЯ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645" y="3319108"/>
            <a:ext cx="10856263" cy="783477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latin typeface="Georgia" pitchFamily="18" charset="0"/>
              </a:rPr>
              <a:t>Спасибо за внимание!</a:t>
            </a:r>
            <a:endParaRPr lang="ru-RU" sz="2800" cap="all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567149"/>
      </p:ext>
    </p:extLst>
  </p:cSld>
  <p:clrMapOvr>
    <a:masterClrMapping/>
  </p:clrMapOvr>
</p:sld>
</file>

<file path=ppt/theme/theme1.xml><?xml version="1.0" encoding="utf-8"?>
<a:theme xmlns:a="http://schemas.openxmlformats.org/drawingml/2006/main" name="Ravi Powerpoint Template">
  <a:themeElements>
    <a:clrScheme name="Crypto Dark">
      <a:dk1>
        <a:srgbClr val="FEFFFE"/>
      </a:dk1>
      <a:lt1>
        <a:srgbClr val="001847"/>
      </a:lt1>
      <a:dk2>
        <a:srgbClr val="FEFFFE"/>
      </a:dk2>
      <a:lt2>
        <a:srgbClr val="001847"/>
      </a:lt2>
      <a:accent1>
        <a:srgbClr val="2574FB"/>
      </a:accent1>
      <a:accent2>
        <a:srgbClr val="6A11CA"/>
      </a:accent2>
      <a:accent3>
        <a:srgbClr val="2574FB"/>
      </a:accent3>
      <a:accent4>
        <a:srgbClr val="1162E8"/>
      </a:accent4>
      <a:accent5>
        <a:srgbClr val="0A55D3"/>
      </a:accent5>
      <a:accent6>
        <a:srgbClr val="074CC1"/>
      </a:accent6>
      <a:hlink>
        <a:srgbClr val="5352F5"/>
      </a:hlink>
      <a:folHlink>
        <a:srgbClr val="BFBFB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3065</TotalTime>
  <Words>1234</Words>
  <Application>Microsoft Office PowerPoint</Application>
  <PresentationFormat>Широкоэкранный</PresentationFormat>
  <Paragraphs>201</Paragraphs>
  <Slides>20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Georgia</vt:lpstr>
      <vt:lpstr>Gilroy Light</vt:lpstr>
      <vt:lpstr>Ravi Powerpoint Template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Yarullin</cp:lastModifiedBy>
  <cp:revision>398</cp:revision>
  <cp:lastPrinted>2017-06-12T04:25:23Z</cp:lastPrinted>
  <dcterms:created xsi:type="dcterms:W3CDTF">2017-06-04T03:43:17Z</dcterms:created>
  <dcterms:modified xsi:type="dcterms:W3CDTF">2021-01-11T12:26:09Z</dcterms:modified>
</cp:coreProperties>
</file>